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9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69" d="100"/>
          <a:sy n="69" d="100"/>
        </p:scale>
        <p:origin x="1416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" name="Rounded Rectangle 7"/>
          <p:cNvSpPr/>
          <p:nvPr/>
        </p:nvSpPr>
        <p:spPr>
          <a:xfrm>
            <a:off x="91440" y="101600"/>
            <a:ext cx="8961120" cy="6664960"/>
          </a:xfrm>
          <a:prstGeom prst="roundRect">
            <a:avLst>
              <a:gd name="adj" fmla="val 1735"/>
            </a:avLst>
          </a:prstGeom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7FCD3-6B4A-CA4C-BD96-988F0B60F140}" type="datetimeFigureOut">
              <a:rPr lang="en-US" smtClean="0"/>
              <a:t>3/19/2021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Rectangle 8"/>
          <p:cNvSpPr/>
          <p:nvPr/>
        </p:nvSpPr>
        <p:spPr>
          <a:xfrm>
            <a:off x="345440" y="2942602"/>
            <a:ext cx="7147931" cy="2463800"/>
          </a:xfrm>
          <a:prstGeom prst="rect">
            <a:avLst/>
          </a:prstGeom>
          <a:solidFill>
            <a:srgbClr val="FFFFFF">
              <a:alpha val="83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7572652" y="2944634"/>
            <a:ext cx="1190348" cy="2459736"/>
          </a:xfrm>
          <a:prstGeom prst="rect">
            <a:avLst/>
          </a:prstGeom>
          <a:solidFill>
            <a:srgbClr val="FFFFFF">
              <a:alpha val="83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7712714" y="3136658"/>
            <a:ext cx="910224" cy="2075688"/>
          </a:xfrm>
          <a:prstGeom prst="rect">
            <a:avLst/>
          </a:prstGeom>
          <a:solidFill>
            <a:schemeClr val="accent3">
              <a:alpha val="70000"/>
            </a:schemeClr>
          </a:solidFill>
          <a:ln w="63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445483" y="3055621"/>
            <a:ext cx="6947845" cy="2245359"/>
          </a:xfrm>
          <a:prstGeom prst="rect">
            <a:avLst/>
          </a:prstGeom>
          <a:solidFill>
            <a:srgbClr val="FFFFFF"/>
          </a:solidFill>
          <a:ln w="6350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786826" y="4625268"/>
            <a:ext cx="762000" cy="457200"/>
          </a:xfrm>
        </p:spPr>
        <p:txBody>
          <a:bodyPr/>
          <a:lstStyle>
            <a:lvl1pPr algn="ctr">
              <a:defRPr sz="28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ADAC5E23-65DF-994A-BCBE-2EDD0BA3D8A2}" type="slidenum">
              <a:rPr lang="pt-BR" smtClean="0"/>
              <a:t>‹nº›</a:t>
            </a:fld>
            <a:endParaRPr lang="pt-BR"/>
          </a:p>
        </p:txBody>
      </p:sp>
      <p:sp>
        <p:nvSpPr>
          <p:cNvPr id="11" name="Rectangle 10"/>
          <p:cNvSpPr/>
          <p:nvPr/>
        </p:nvSpPr>
        <p:spPr>
          <a:xfrm>
            <a:off x="541822" y="4559276"/>
            <a:ext cx="6755166" cy="664367"/>
          </a:xfrm>
          <a:prstGeom prst="rect">
            <a:avLst/>
          </a:pr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38971" y="3139440"/>
            <a:ext cx="6760868" cy="2077720"/>
          </a:xfrm>
          <a:prstGeom prst="rect">
            <a:avLst/>
          </a:prstGeom>
          <a:noFill/>
          <a:ln w="6350" cmpd="dbl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2805" y="4648200"/>
            <a:ext cx="6553200" cy="457200"/>
          </a:xfrm>
        </p:spPr>
        <p:txBody>
          <a:bodyPr>
            <a:normAutofit/>
          </a:bodyPr>
          <a:lstStyle>
            <a:lvl1pPr marL="0" indent="0" algn="ctr">
              <a:buNone/>
              <a:defRPr sz="1800" cap="all" spc="300" baseline="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x-none"/>
              <a:t>Click to edit Master subtitle style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4705" y="3227033"/>
            <a:ext cx="6629400" cy="1219201"/>
          </a:xfrm>
        </p:spPr>
        <p:txBody>
          <a:bodyPr anchor="b" anchorCtr="0">
            <a:noAutofit/>
          </a:bodyPr>
          <a:lstStyle>
            <a:lvl1pPr>
              <a:defRPr sz="40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x-none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7FCD3-6B4A-CA4C-BD96-988F0B60F140}" type="datetimeFigureOut">
              <a:rPr lang="en-US" smtClean="0"/>
              <a:t>3/19/2021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C5E23-65DF-994A-BCBE-2EDD0BA3D8A2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861702" y="228600"/>
            <a:ext cx="1859280" cy="6122634"/>
          </a:xfrm>
          <a:prstGeom prst="rect">
            <a:avLst/>
          </a:prstGeom>
          <a:solidFill>
            <a:srgbClr val="FFFFFF">
              <a:alpha val="8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955225" y="351409"/>
            <a:ext cx="1672235" cy="5877017"/>
          </a:xfrm>
          <a:prstGeom prst="rect">
            <a:avLst/>
          </a:prstGeom>
          <a:solidFill>
            <a:srgbClr val="FFFFFF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48577" y="395427"/>
            <a:ext cx="1485531" cy="5788981"/>
          </a:xfrm>
        </p:spPr>
        <p:txBody>
          <a:bodyPr vert="eaVert"/>
          <a:lstStyle/>
          <a:p>
            <a:r>
              <a:rPr lang="x-none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380999"/>
            <a:ext cx="6172200" cy="5791201"/>
          </a:xfrm>
        </p:spPr>
        <p:txBody>
          <a:bodyPr vert="eaVert"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7FCD3-6B4A-CA4C-BD96-988F0B60F140}" type="datetimeFigureOut">
              <a:rPr lang="en-US" smtClean="0"/>
              <a:t>3/19/2021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C5E23-65DF-994A-BCBE-2EDD0BA3D8A2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7FCD3-6B4A-CA4C-BD96-988F0B60F140}" type="datetimeFigureOut">
              <a:rPr lang="en-US" smtClean="0"/>
              <a:t>3/19/2021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C5E23-65DF-994A-BCBE-2EDD0BA3D8A2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" name="Rounded Rectangle 7"/>
          <p:cNvSpPr/>
          <p:nvPr/>
        </p:nvSpPr>
        <p:spPr>
          <a:xfrm>
            <a:off x="91440" y="101600"/>
            <a:ext cx="8961120" cy="6664960"/>
          </a:xfrm>
          <a:prstGeom prst="roundRect">
            <a:avLst>
              <a:gd name="adj" fmla="val 1735"/>
            </a:avLst>
          </a:prstGeom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7FCD3-6B4A-CA4C-BD96-988F0B60F140}" type="datetimeFigureOut">
              <a:rPr lang="en-US" smtClean="0"/>
              <a:t>3/19/2021</a:t>
            </a:fld>
            <a:endParaRPr lang="pt-BR"/>
          </a:p>
        </p:txBody>
      </p:sp>
      <p:sp>
        <p:nvSpPr>
          <p:cNvPr id="13" name="Rectangle 12"/>
          <p:cNvSpPr/>
          <p:nvPr/>
        </p:nvSpPr>
        <p:spPr>
          <a:xfrm>
            <a:off x="451976" y="2946400"/>
            <a:ext cx="8265160" cy="2463800"/>
          </a:xfrm>
          <a:prstGeom prst="rect">
            <a:avLst/>
          </a:prstGeom>
          <a:solidFill>
            <a:srgbClr val="FFFFFF">
              <a:alpha val="83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567656" y="3048000"/>
            <a:ext cx="8033800" cy="2245359"/>
          </a:xfrm>
          <a:prstGeom prst="rect">
            <a:avLst/>
          </a:prstGeom>
          <a:solidFill>
            <a:srgbClr val="FFFFFF"/>
          </a:solidFill>
          <a:ln w="6350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C5E23-65DF-994A-BCBE-2EDD0BA3D8A2}" type="slidenum">
              <a:rPr lang="pt-BR" smtClean="0"/>
              <a:t>‹nº›</a:t>
            </a:fld>
            <a:endParaRPr lang="pt-B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456" y="3200399"/>
            <a:ext cx="7696200" cy="1295401"/>
          </a:xfrm>
        </p:spPr>
        <p:txBody>
          <a:bodyPr anchor="b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4000" kern="1200" cap="all" baseline="0" dirty="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x-none"/>
              <a:t>Click to edit Master title style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675496" y="4541520"/>
            <a:ext cx="7818120" cy="664367"/>
          </a:xfrm>
          <a:prstGeom prst="rect">
            <a:avLst/>
          </a:pr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6456" y="4607510"/>
            <a:ext cx="7696200" cy="52378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 cap="all" spc="250" baseline="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75757" y="3124200"/>
            <a:ext cx="7817599" cy="2077720"/>
          </a:xfrm>
          <a:prstGeom prst="rect">
            <a:avLst/>
          </a:prstGeom>
          <a:noFill/>
          <a:ln w="6350" cmpd="dbl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6128" y="408372"/>
            <a:ext cx="8260672" cy="1039427"/>
          </a:xfrm>
        </p:spPr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26128" y="1719071"/>
            <a:ext cx="4038600" cy="440740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19071"/>
            <a:ext cx="4038600" cy="440740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7FCD3-6B4A-CA4C-BD96-988F0B60F140}" type="datetimeFigureOut">
              <a:rPr lang="en-US" smtClean="0"/>
              <a:t>3/19/2021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C5E23-65DF-994A-BCBE-2EDD0BA3D8A2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6128" y="408372"/>
            <a:ext cx="8260672" cy="1039427"/>
          </a:xfrm>
        </p:spPr>
        <p:txBody>
          <a:bodyPr/>
          <a:lstStyle>
            <a:lvl1pPr>
              <a:defRPr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26128" y="1722438"/>
            <a:ext cx="4040188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6128" y="2438400"/>
            <a:ext cx="4040188" cy="368776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722438"/>
            <a:ext cx="4041775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438400"/>
            <a:ext cx="4041775" cy="368776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7FCD3-6B4A-CA4C-BD96-988F0B60F140}" type="datetimeFigureOut">
              <a:rPr lang="en-US" smtClean="0"/>
              <a:t>3/19/2021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C5E23-65DF-994A-BCBE-2EDD0BA3D8A2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7FCD3-6B4A-CA4C-BD96-988F0B60F140}" type="datetimeFigureOut">
              <a:rPr lang="en-US" smtClean="0"/>
              <a:t>3/19/2021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C5E23-65DF-994A-BCBE-2EDD0BA3D8A2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ounded Rectangle 10"/>
          <p:cNvSpPr/>
          <p:nvPr/>
        </p:nvSpPr>
        <p:spPr>
          <a:xfrm>
            <a:off x="91440" y="101600"/>
            <a:ext cx="8961120" cy="6664960"/>
          </a:xfrm>
          <a:prstGeom prst="roundRect">
            <a:avLst>
              <a:gd name="adj" fmla="val 1735"/>
            </a:avLst>
          </a:prstGeom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7FCD3-6B4A-CA4C-BD96-988F0B60F140}" type="datetimeFigureOut">
              <a:rPr lang="en-US" smtClean="0"/>
              <a:t>3/19/2021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C5E23-65DF-994A-BCBE-2EDD0BA3D8A2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ounded Rectangle 11"/>
          <p:cNvSpPr/>
          <p:nvPr/>
        </p:nvSpPr>
        <p:spPr>
          <a:xfrm>
            <a:off x="91440" y="101600"/>
            <a:ext cx="8961120" cy="6664960"/>
          </a:xfrm>
          <a:prstGeom prst="roundRect">
            <a:avLst>
              <a:gd name="adj" fmla="val 1735"/>
            </a:avLst>
          </a:prstGeom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6200" y="685800"/>
            <a:ext cx="4572000" cy="525780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7FCD3-6B4A-CA4C-BD96-988F0B60F140}" type="datetimeFigureOut">
              <a:rPr lang="en-US" smtClean="0"/>
              <a:t>3/19/2021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C5E23-65DF-994A-BCBE-2EDD0BA3D8A2}" type="slidenum">
              <a:rPr lang="pt-BR" smtClean="0"/>
              <a:t>‹nº›</a:t>
            </a:fld>
            <a:endParaRPr lang="pt-BR"/>
          </a:p>
        </p:txBody>
      </p:sp>
      <p:sp>
        <p:nvSpPr>
          <p:cNvPr id="8" name="Rectangle 7"/>
          <p:cNvSpPr/>
          <p:nvPr/>
        </p:nvSpPr>
        <p:spPr>
          <a:xfrm>
            <a:off x="560034" y="1505712"/>
            <a:ext cx="2716566" cy="3523488"/>
          </a:xfrm>
          <a:prstGeom prst="rect">
            <a:avLst/>
          </a:prstGeom>
          <a:solidFill>
            <a:srgbClr val="FFFFFF">
              <a:alpha val="83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76690" y="1642472"/>
            <a:ext cx="2483254" cy="3234328"/>
          </a:xfrm>
          <a:prstGeom prst="rect">
            <a:avLst/>
          </a:prstGeom>
          <a:solidFill>
            <a:srgbClr val="FFFFFF"/>
          </a:solidFill>
          <a:ln w="6350" cmpd="dbl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9000" y="2971800"/>
            <a:ext cx="2298634" cy="1752600"/>
          </a:xfrm>
        </p:spPr>
        <p:txBody>
          <a:bodyPr/>
          <a:lstStyle>
            <a:lvl1pPr marL="0" indent="0">
              <a:spcBef>
                <a:spcPts val="400"/>
              </a:spcBef>
              <a:buNone/>
              <a:defRPr sz="140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9000" y="1734312"/>
            <a:ext cx="2298634" cy="1191620"/>
          </a:xfrm>
        </p:spPr>
        <p:txBody>
          <a:bodyPr anchor="b">
            <a:normAutofit/>
          </a:bodyPr>
          <a:lstStyle>
            <a:lvl1pPr algn="l">
              <a:defRPr sz="2000" b="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x-none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" name="Rounded Rectangle 8"/>
          <p:cNvSpPr/>
          <p:nvPr/>
        </p:nvSpPr>
        <p:spPr>
          <a:xfrm>
            <a:off x="91440" y="101600"/>
            <a:ext cx="8961120" cy="6664960"/>
          </a:xfrm>
          <a:prstGeom prst="roundRect">
            <a:avLst>
              <a:gd name="adj" fmla="val 1735"/>
            </a:avLst>
          </a:prstGeom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85800" y="621437"/>
            <a:ext cx="7772400" cy="4331564"/>
          </a:xfrm>
          <a:solidFill>
            <a:schemeClr val="bg2"/>
          </a:solidFill>
          <a:ln>
            <a:noFill/>
          </a:ln>
          <a:effectLst>
            <a:softEdge rad="12700"/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x-none"/>
              <a:t>Drag picture to placeholder or click icon to add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7FCD3-6B4A-CA4C-BD96-988F0B60F140}" type="datetimeFigureOut">
              <a:rPr lang="en-US" smtClean="0"/>
              <a:t>3/19/2021</a:t>
            </a:fld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C5E23-65DF-994A-BCBE-2EDD0BA3D8A2}" type="slidenum">
              <a:rPr lang="pt-BR" smtClean="0"/>
              <a:t>‹nº›</a:t>
            </a:fld>
            <a:endParaRPr lang="pt-BR"/>
          </a:p>
        </p:txBody>
      </p:sp>
      <p:sp>
        <p:nvSpPr>
          <p:cNvPr id="10" name="Rectangle 9"/>
          <p:cNvSpPr/>
          <p:nvPr/>
        </p:nvSpPr>
        <p:spPr>
          <a:xfrm>
            <a:off x="685800" y="4953000"/>
            <a:ext cx="7772400" cy="1371600"/>
          </a:xfrm>
          <a:prstGeom prst="rect">
            <a:avLst/>
          </a:prstGeom>
          <a:solidFill>
            <a:srgbClr val="FFFFFF">
              <a:alpha val="83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761999" y="5029200"/>
            <a:ext cx="7600765" cy="1202924"/>
          </a:xfrm>
          <a:prstGeom prst="rect">
            <a:avLst/>
          </a:prstGeom>
          <a:solidFill>
            <a:srgbClr val="FFFFFF"/>
          </a:solidFill>
          <a:ln w="6350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3" name="Rectangle 12"/>
          <p:cNvSpPr/>
          <p:nvPr/>
        </p:nvSpPr>
        <p:spPr>
          <a:xfrm>
            <a:off x="914400" y="5638800"/>
            <a:ext cx="7328514" cy="451696"/>
          </a:xfrm>
          <a:prstGeom prst="rect">
            <a:avLst/>
          </a:prstGeom>
          <a:solidFill>
            <a:schemeClr val="accent1"/>
          </a:solidFill>
          <a:ln w="6350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05589" y="5074920"/>
            <a:ext cx="7946136" cy="1097280"/>
          </a:xfrm>
          <a:prstGeom prst="rect">
            <a:avLst/>
          </a:prstGeom>
          <a:noFill/>
          <a:ln w="6350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56289" y="5656556"/>
            <a:ext cx="7244736" cy="401715"/>
          </a:xfrm>
        </p:spPr>
        <p:txBody>
          <a:bodyPr anchor="ctr">
            <a:normAutofit/>
          </a:bodyPr>
          <a:lstStyle>
            <a:lvl1pPr marL="0" indent="0" algn="ctr">
              <a:buNone/>
              <a:defRPr sz="1500" cap="all" spc="250" baseline="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105400"/>
            <a:ext cx="7328514" cy="523043"/>
          </a:xfrm>
        </p:spPr>
        <p:txBody>
          <a:bodyPr anchor="ctr" anchorCtr="0"/>
          <a:lstStyle>
            <a:lvl1pPr algn="ctr">
              <a:defRPr sz="2000" b="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x-none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" name="Rounded Rectangle 6"/>
          <p:cNvSpPr/>
          <p:nvPr/>
        </p:nvSpPr>
        <p:spPr>
          <a:xfrm>
            <a:off x="91440" y="101600"/>
            <a:ext cx="8961120" cy="6664960"/>
          </a:xfrm>
          <a:prstGeom prst="roundRect">
            <a:avLst>
              <a:gd name="adj" fmla="val 1735"/>
            </a:avLst>
          </a:prstGeom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8229600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A027FCD3-6B4A-CA4C-BD96-988F0B60F140}" type="datetimeFigureOut">
              <a:rPr lang="en-US" smtClean="0"/>
              <a:t>3/19/2021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ADAC5E23-65DF-994A-BCBE-2EDD0BA3D8A2}" type="slidenum">
              <a:rPr lang="pt-BR" smtClean="0"/>
              <a:t>‹nº›</a:t>
            </a:fld>
            <a:endParaRPr lang="pt-BR"/>
          </a:p>
        </p:txBody>
      </p:sp>
      <p:sp>
        <p:nvSpPr>
          <p:cNvPr id="9" name="Rectangle 8"/>
          <p:cNvSpPr/>
          <p:nvPr/>
        </p:nvSpPr>
        <p:spPr>
          <a:xfrm>
            <a:off x="274320" y="278166"/>
            <a:ext cx="8595360" cy="1325880"/>
          </a:xfrm>
          <a:prstGeom prst="rect">
            <a:avLst/>
          </a:prstGeom>
          <a:solidFill>
            <a:srgbClr val="FFFFFF">
              <a:alpha val="83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72863" y="372862"/>
            <a:ext cx="8380520" cy="1118587"/>
          </a:xfrm>
          <a:prstGeom prst="rect">
            <a:avLst/>
          </a:prstGeom>
          <a:solidFill>
            <a:srgbClr val="FFFFFF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26128" y="408372"/>
            <a:ext cx="8260672" cy="10394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x-none"/>
              <a:t>Click to edit Master title style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3500" kern="1200" cap="all" baseline="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3429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640080" indent="-22860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1280160" indent="-22860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spcBef>
          <a:spcPct val="20000"/>
        </a:spcBef>
        <a:buClr>
          <a:schemeClr val="accent5"/>
        </a:buClr>
        <a:buFont typeface="Arial" pitchFamily="34" charset="0"/>
        <a:buChar char="•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2011680" indent="-18288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2194560" indent="-18288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377440" indent="-18288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000" b="1" dirty="0"/>
              <a:t>SAÚDE FÁCIL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16322" y="1752600"/>
            <a:ext cx="3870478" cy="4373563"/>
          </a:xfrm>
        </p:spPr>
        <p:txBody>
          <a:bodyPr>
            <a:normAutofit/>
          </a:bodyPr>
          <a:lstStyle/>
          <a:p>
            <a:pPr marL="114300" indent="0" algn="ctr">
              <a:buNone/>
            </a:pPr>
            <a:r>
              <a:rPr lang="pt-BR" b="1" dirty="0"/>
              <a:t>EQUIPE:</a:t>
            </a:r>
          </a:p>
          <a:p>
            <a:r>
              <a:rPr lang="pt-BR" dirty="0" err="1"/>
              <a:t>Amailson</a:t>
            </a:r>
            <a:r>
              <a:rPr lang="pt-BR" dirty="0"/>
              <a:t> Vicente Ramos de Sousa</a:t>
            </a:r>
          </a:p>
          <a:p>
            <a:r>
              <a:rPr lang="pt-BR" dirty="0"/>
              <a:t>Felipe Cavalcante da Costa</a:t>
            </a:r>
          </a:p>
          <a:p>
            <a:r>
              <a:rPr lang="pt-BR" dirty="0"/>
              <a:t>Lucas Henrique Silva Amorim</a:t>
            </a:r>
          </a:p>
          <a:p>
            <a:r>
              <a:rPr lang="pt-BR" dirty="0"/>
              <a:t>Nayara Rodrigues de Almeida</a:t>
            </a:r>
          </a:p>
          <a:p>
            <a:endParaRPr lang="pt-BR" dirty="0"/>
          </a:p>
        </p:txBody>
      </p:sp>
      <p:pic>
        <p:nvPicPr>
          <p:cNvPr id="5" name="Espaço Reservado para Imagem 4" descr="Forma, Seta&#10;&#10;Descrição gerada automaticamente">
            <a:extLst>
              <a:ext uri="{FF2B5EF4-FFF2-40B4-BE49-F238E27FC236}">
                <a16:creationId xmlns:a16="http://schemas.microsoft.com/office/drawing/2014/main" id="{2BB2B893-8E4B-4FF5-92A2-DD79A57172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723" y="1752600"/>
            <a:ext cx="3871115" cy="459479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623213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200" b="1" dirty="0"/>
              <a:t>SAÚDE FÁCIL</a:t>
            </a:r>
          </a:p>
        </p:txBody>
      </p:sp>
      <p:pic>
        <p:nvPicPr>
          <p:cNvPr id="5" name="Espaço Reservado para Imagem 4" descr="Forma, Seta&#10;&#10;Descrição gerada automaticamente">
            <a:extLst>
              <a:ext uri="{FF2B5EF4-FFF2-40B4-BE49-F238E27FC236}">
                <a16:creationId xmlns:a16="http://schemas.microsoft.com/office/drawing/2014/main" id="{2BB2B893-8E4B-4FF5-92A2-DD79A57172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7929" y="4767197"/>
            <a:ext cx="1514821" cy="1798008"/>
          </a:xfrm>
          <a:prstGeom prst="rect">
            <a:avLst/>
          </a:prstGeom>
          <a:noFill/>
        </p:spPr>
      </p:pic>
      <p:sp>
        <p:nvSpPr>
          <p:cNvPr id="7" name="CaixaDeTexto 5"/>
          <p:cNvSpPr txBox="1">
            <a:spLocks noGrp="1"/>
          </p:cNvSpPr>
          <p:nvPr>
            <p:ph idx="1"/>
          </p:nvPr>
        </p:nvSpPr>
        <p:spPr>
          <a:xfrm>
            <a:off x="593725" y="1752600"/>
            <a:ext cx="6729413" cy="37364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" indent="0" algn="ctr">
              <a:buNone/>
            </a:pPr>
            <a:r>
              <a:rPr lang="pt-BR" sz="3200" dirty="0">
                <a:solidFill>
                  <a:srgbClr val="000000"/>
                </a:solidFill>
                <a:latin typeface="Arial"/>
                <a:cs typeface="Arial"/>
              </a:rPr>
              <a:t>Trata-se de um aplicativo que gera um prontuário completo de saúde do paciente para o paciente. </a:t>
            </a:r>
          </a:p>
          <a:p>
            <a:pPr marL="114300" indent="0" algn="ctr">
              <a:buNone/>
            </a:pPr>
            <a:endParaRPr lang="pt-BR" sz="3200" dirty="0">
              <a:solidFill>
                <a:srgbClr val="000000"/>
              </a:solidFill>
              <a:latin typeface="Arial"/>
              <a:cs typeface="Arial"/>
            </a:endParaRPr>
          </a:p>
          <a:p>
            <a:pPr marL="114300" indent="0" algn="ctr">
              <a:buNone/>
            </a:pPr>
            <a:r>
              <a:rPr lang="pt-BR" sz="3200" dirty="0">
                <a:solidFill>
                  <a:srgbClr val="000000"/>
                </a:solidFill>
                <a:latin typeface="Arial"/>
                <a:cs typeface="Arial"/>
              </a:rPr>
              <a:t>Através deste aplicativo, o usuário possa gerir os dados e histórico médico seu e de sua família.</a:t>
            </a:r>
          </a:p>
        </p:txBody>
      </p:sp>
    </p:spTree>
    <p:extLst>
      <p:ext uri="{BB962C8B-B14F-4D97-AF65-F5344CB8AC3E}">
        <p14:creationId xmlns:p14="http://schemas.microsoft.com/office/powerpoint/2010/main" val="42199992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200" b="1" dirty="0"/>
              <a:t>VALIADAÇÃO DA DOR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3794" y="1752600"/>
            <a:ext cx="6729653" cy="4373563"/>
          </a:xfrm>
        </p:spPr>
        <p:txBody>
          <a:bodyPr>
            <a:normAutofit lnSpcReduction="10000"/>
          </a:bodyPr>
          <a:lstStyle/>
          <a:p>
            <a:pPr marL="114300" indent="0">
              <a:buNone/>
            </a:pPr>
            <a:r>
              <a:rPr lang="pt-BR" sz="2800" dirty="0">
                <a:solidFill>
                  <a:srgbClr val="000000"/>
                </a:solidFill>
                <a:latin typeface="Arial"/>
                <a:cs typeface="Arial"/>
              </a:rPr>
              <a:t>Após aplicação dos questionários, os entrevistados apresentaram grande interesse pela questão da saúde e em receber informações atualizadas sobre a situação pessoal e de seus familiares. </a:t>
            </a:r>
          </a:p>
          <a:p>
            <a:endParaRPr lang="pt-BR" sz="2800" dirty="0">
              <a:solidFill>
                <a:srgbClr val="000000"/>
              </a:solidFill>
              <a:latin typeface="Arial"/>
              <a:cs typeface="Arial"/>
            </a:endParaRPr>
          </a:p>
          <a:p>
            <a:pPr marL="114300" indent="0">
              <a:buNone/>
            </a:pPr>
            <a:r>
              <a:rPr lang="pt-BR" sz="2800" dirty="0">
                <a:solidFill>
                  <a:srgbClr val="000000"/>
                </a:solidFill>
                <a:latin typeface="Arial"/>
                <a:cs typeface="Arial"/>
              </a:rPr>
              <a:t>Com um média superior aos 65% de positividade, percebemos o interesse no tema além do possível sucesso do aplicativo proposto.</a:t>
            </a:r>
          </a:p>
          <a:p>
            <a:endParaRPr lang="pt-BR" dirty="0"/>
          </a:p>
        </p:txBody>
      </p:sp>
      <p:pic>
        <p:nvPicPr>
          <p:cNvPr id="5" name="Espaço Reservado para Imagem 4" descr="Forma, Seta&#10;&#10;Descrição gerada automaticamente">
            <a:extLst>
              <a:ext uri="{FF2B5EF4-FFF2-40B4-BE49-F238E27FC236}">
                <a16:creationId xmlns:a16="http://schemas.microsoft.com/office/drawing/2014/main" id="{2BB2B893-8E4B-4FF5-92A2-DD79A57172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7929" y="4767197"/>
            <a:ext cx="1514821" cy="179800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6908277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200" b="1" dirty="0"/>
              <a:t>PROPOSTA DE VALOR</a:t>
            </a:r>
          </a:p>
        </p:txBody>
      </p:sp>
      <p:pic>
        <p:nvPicPr>
          <p:cNvPr id="5" name="Espaço Reservado para Imagem 4" descr="Forma, Seta&#10;&#10;Descrição gerada automaticamente">
            <a:extLst>
              <a:ext uri="{FF2B5EF4-FFF2-40B4-BE49-F238E27FC236}">
                <a16:creationId xmlns:a16="http://schemas.microsoft.com/office/drawing/2014/main" id="{2BB2B893-8E4B-4FF5-92A2-DD79A57172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7929" y="4767197"/>
            <a:ext cx="1514821" cy="1798008"/>
          </a:xfrm>
          <a:prstGeom prst="rect">
            <a:avLst/>
          </a:prstGeom>
          <a:noFill/>
        </p:spPr>
      </p:pic>
      <p:sp>
        <p:nvSpPr>
          <p:cNvPr id="7" name="CaixaDeTexto 9"/>
          <p:cNvSpPr txBox="1">
            <a:spLocks noGrp="1"/>
          </p:cNvSpPr>
          <p:nvPr>
            <p:ph idx="1"/>
          </p:nvPr>
        </p:nvSpPr>
        <p:spPr>
          <a:xfrm>
            <a:off x="593725" y="1752600"/>
            <a:ext cx="6729413" cy="1920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" indent="0" algn="ctr">
              <a:buNone/>
            </a:pPr>
            <a:endParaRPr lang="pt-BR" sz="5400" b="1" dirty="0">
              <a:solidFill>
                <a:srgbClr val="92D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pt-BR" sz="5400" b="1" dirty="0">
              <a:solidFill>
                <a:srgbClr val="92D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CaixaDeTexto 9"/>
          <p:cNvSpPr txBox="1"/>
          <p:nvPr/>
        </p:nvSpPr>
        <p:spPr>
          <a:xfrm>
            <a:off x="593725" y="1581710"/>
            <a:ext cx="7581685" cy="4832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000000"/>
                </a:solidFill>
                <a:latin typeface="Arial"/>
                <a:cs typeface="Arial"/>
              </a:rPr>
              <a:t>Permitir um controle melhor dos dados de saúde da população</a:t>
            </a:r>
          </a:p>
          <a:p>
            <a:pPr>
              <a:buClr>
                <a:schemeClr val="tx2"/>
              </a:buClr>
            </a:pPr>
            <a:endParaRPr lang="pt-BR" sz="2800" dirty="0">
              <a:solidFill>
                <a:srgbClr val="000000"/>
              </a:solidFill>
              <a:latin typeface="Arial"/>
              <a:cs typeface="Arial"/>
            </a:endParaRPr>
          </a:p>
          <a:p>
            <a:pPr marL="457200" indent="-45720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000000"/>
                </a:solidFill>
                <a:latin typeface="Arial"/>
                <a:cs typeface="Arial"/>
              </a:rPr>
              <a:t>Ajudar idosos e crianças no controle de sua saúde</a:t>
            </a:r>
          </a:p>
          <a:p>
            <a:pPr>
              <a:buClr>
                <a:schemeClr val="tx2"/>
              </a:buClr>
            </a:pPr>
            <a:endParaRPr lang="pt-BR" sz="2800" dirty="0">
              <a:solidFill>
                <a:srgbClr val="000000"/>
              </a:solidFill>
              <a:latin typeface="Arial"/>
              <a:cs typeface="Arial"/>
            </a:endParaRPr>
          </a:p>
          <a:p>
            <a:pPr marL="457200" indent="-45720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000000"/>
                </a:solidFill>
                <a:latin typeface="Arial"/>
                <a:cs typeface="Arial"/>
              </a:rPr>
              <a:t>Melhorar a conscientização da população com a saúde</a:t>
            </a:r>
          </a:p>
          <a:p>
            <a:pPr>
              <a:buClr>
                <a:schemeClr val="tx2"/>
              </a:buClr>
            </a:pPr>
            <a:endParaRPr lang="pt-BR" sz="2800" dirty="0">
              <a:solidFill>
                <a:srgbClr val="000000"/>
              </a:solidFill>
              <a:latin typeface="Arial"/>
              <a:cs typeface="Arial"/>
            </a:endParaRPr>
          </a:p>
          <a:p>
            <a:pPr marL="457200" indent="-45720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000000"/>
                </a:solidFill>
                <a:latin typeface="Arial"/>
                <a:cs typeface="Arial"/>
              </a:rPr>
              <a:t>Combater a super e a </a:t>
            </a:r>
            <a:r>
              <a:rPr lang="pt-BR" sz="2800" dirty="0" err="1">
                <a:solidFill>
                  <a:srgbClr val="000000"/>
                </a:solidFill>
                <a:latin typeface="Arial"/>
                <a:cs typeface="Arial"/>
              </a:rPr>
              <a:t>subdosagem</a:t>
            </a:r>
            <a:r>
              <a:rPr lang="pt-BR" sz="2800" dirty="0">
                <a:solidFill>
                  <a:srgbClr val="000000"/>
                </a:solidFill>
                <a:latin typeface="Arial"/>
                <a:cs typeface="Arial"/>
              </a:rPr>
              <a:t> de medicamentos.</a:t>
            </a:r>
            <a:endParaRPr lang="pt-BR" sz="5400" b="1" dirty="0">
              <a:solidFill>
                <a:srgbClr val="92D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519774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200" b="1" dirty="0"/>
              <a:t>TELAS</a:t>
            </a:r>
          </a:p>
        </p:txBody>
      </p:sp>
      <p:pic>
        <p:nvPicPr>
          <p:cNvPr id="6" name="Imagem 21">
            <a:extLst>
              <a:ext uri="{FF2B5EF4-FFF2-40B4-BE49-F238E27FC236}">
                <a16:creationId xmlns:a16="http://schemas.microsoft.com/office/drawing/2014/main" id="{B26322A5-069E-4ED1-A16A-8A3F201F5E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128" y="1575828"/>
            <a:ext cx="2476859" cy="4403306"/>
          </a:xfrm>
          <a:prstGeom prst="rect">
            <a:avLst/>
          </a:prstGeom>
        </p:spPr>
      </p:pic>
      <p:pic>
        <p:nvPicPr>
          <p:cNvPr id="8" name="Imagem 5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72F83549-5247-43DD-A11C-DC7C11BCFB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7900" y="1575828"/>
            <a:ext cx="2476860" cy="440330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26128" y="5650767"/>
            <a:ext cx="2476859" cy="83099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latin typeface="Arial"/>
                <a:cs typeface="Arial"/>
              </a:rPr>
              <a:t>TELA DE ABERTURA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447900" y="5724516"/>
            <a:ext cx="2476859" cy="83099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latin typeface="Arial"/>
                <a:cs typeface="Arial"/>
              </a:rPr>
              <a:t>TELA DE LOGIN</a:t>
            </a:r>
          </a:p>
        </p:txBody>
      </p:sp>
      <p:pic>
        <p:nvPicPr>
          <p:cNvPr id="11" name="Imagem 4">
            <a:extLst>
              <a:ext uri="{FF2B5EF4-FFF2-40B4-BE49-F238E27FC236}">
                <a16:creationId xmlns:a16="http://schemas.microsoft.com/office/drawing/2014/main" id="{A9E2B718-8505-4237-81F4-E9B9F46E1E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3433" y="1575828"/>
            <a:ext cx="2512629" cy="4466896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273433" y="5724516"/>
            <a:ext cx="2476859" cy="83099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latin typeface="Arial"/>
                <a:cs typeface="Arial"/>
              </a:rPr>
              <a:t>TELA DE REGISTRO</a:t>
            </a:r>
          </a:p>
        </p:txBody>
      </p:sp>
    </p:spTree>
    <p:extLst>
      <p:ext uri="{BB962C8B-B14F-4D97-AF65-F5344CB8AC3E}">
        <p14:creationId xmlns:p14="http://schemas.microsoft.com/office/powerpoint/2010/main" val="32559366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200" b="1" dirty="0"/>
              <a:t>TELAS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26128" y="5714824"/>
            <a:ext cx="2245940" cy="83099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latin typeface="Arial"/>
                <a:cs typeface="Arial"/>
              </a:rPr>
              <a:t>TELA DE PERFIL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998439" y="5714824"/>
            <a:ext cx="2261962" cy="83099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latin typeface="Arial"/>
                <a:cs typeface="Arial"/>
              </a:rPr>
              <a:t>TELA DE INÍCIO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646652" y="5714824"/>
            <a:ext cx="2303577" cy="83099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latin typeface="Arial"/>
                <a:cs typeface="Arial"/>
              </a:rPr>
              <a:t>TELA MEUS MÉDICOS</a:t>
            </a:r>
          </a:p>
        </p:txBody>
      </p:sp>
      <p:pic>
        <p:nvPicPr>
          <p:cNvPr id="9" name="Imagem 5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7821FCCE-7947-403B-8D11-44AAFC7696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128" y="1576406"/>
            <a:ext cx="2472820" cy="4396124"/>
          </a:xfrm>
          <a:prstGeom prst="rect">
            <a:avLst/>
          </a:prstGeom>
        </p:spPr>
      </p:pic>
      <p:pic>
        <p:nvPicPr>
          <p:cNvPr id="12" name="Imagem 4" descr="Interface gráfica do usuário, Aplicativo, Calendário&#10;&#10;Descrição gerada automaticamente">
            <a:extLst>
              <a:ext uri="{FF2B5EF4-FFF2-40B4-BE49-F238E27FC236}">
                <a16:creationId xmlns:a16="http://schemas.microsoft.com/office/drawing/2014/main" id="{35C416ED-AF10-4A39-B16B-5C38C2B80C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2987" y="1869543"/>
            <a:ext cx="2357413" cy="3739504"/>
          </a:xfrm>
          <a:prstGeom prst="rect">
            <a:avLst/>
          </a:prstGeom>
        </p:spPr>
      </p:pic>
      <p:pic>
        <p:nvPicPr>
          <p:cNvPr id="13" name="Imagem 5" descr="Uma imagem contendo Interface gráfica do usuário&#10;&#10;Descrição gerada automaticamente">
            <a:extLst>
              <a:ext uri="{FF2B5EF4-FFF2-40B4-BE49-F238E27FC236}">
                <a16:creationId xmlns:a16="http://schemas.microsoft.com/office/drawing/2014/main" id="{10861592-44A9-4005-B901-3D91616A24B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31" r="10704" b="12906"/>
          <a:stretch/>
        </p:blipFill>
        <p:spPr>
          <a:xfrm>
            <a:off x="5475297" y="1682531"/>
            <a:ext cx="2058274" cy="392651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52134" y="2325864"/>
            <a:ext cx="1653727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Informações mais básicas do médico </a:t>
            </a:r>
            <a:r>
              <a:rPr lang="pt-BR" dirty="0"/>
              <a:t>–</a:t>
            </a:r>
            <a:r>
              <a:rPr lang="pt-BR" b="1" dirty="0"/>
              <a:t> </a:t>
            </a:r>
            <a:r>
              <a:rPr lang="pt-BR" dirty="0"/>
              <a:t>nome, CRM, local de atendimento</a:t>
            </a:r>
          </a:p>
        </p:txBody>
      </p:sp>
    </p:spTree>
    <p:extLst>
      <p:ext uri="{BB962C8B-B14F-4D97-AF65-F5344CB8AC3E}">
        <p14:creationId xmlns:p14="http://schemas.microsoft.com/office/powerpoint/2010/main" val="28467125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200" b="1" dirty="0"/>
              <a:t>TELAS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61185" y="1617978"/>
            <a:ext cx="2441148" cy="70788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latin typeface="Arial"/>
                <a:cs typeface="Arial"/>
              </a:rPr>
              <a:t>TELA MEDICAMENTOS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998439" y="1652131"/>
            <a:ext cx="2261962" cy="43088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2200" b="1" dirty="0">
                <a:latin typeface="Arial"/>
                <a:cs typeface="Arial"/>
              </a:rPr>
              <a:t>TELA EXAMES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009525" y="1535242"/>
            <a:ext cx="2677275" cy="70788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latin typeface="Arial"/>
                <a:cs typeface="Arial"/>
              </a:rPr>
              <a:t>TELA DE CONSULTAS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702333" y="5870964"/>
            <a:ext cx="35654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Arial"/>
                <a:cs typeface="Arial"/>
              </a:rPr>
              <a:t>Segmentos diferentes criados para exames agendados e exames concluídos </a:t>
            </a:r>
          </a:p>
        </p:txBody>
      </p:sp>
      <p:pic>
        <p:nvPicPr>
          <p:cNvPr id="11" name="Imagem 4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4EA90918-9036-4FE1-BB25-62D7E6B9310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89" t="3036" r="12349" b="10867"/>
          <a:stretch/>
        </p:blipFill>
        <p:spPr>
          <a:xfrm>
            <a:off x="426128" y="2325864"/>
            <a:ext cx="1677205" cy="294493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6760" y="5270800"/>
            <a:ext cx="2870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Arial"/>
                <a:cs typeface="Arial"/>
              </a:rPr>
              <a:t>Segmentos diferentes criados para medicamento em tratamento e com tratamento concluído </a:t>
            </a:r>
          </a:p>
        </p:txBody>
      </p:sp>
      <p:pic>
        <p:nvPicPr>
          <p:cNvPr id="15" name="Imagem 4" descr="Interface gráfica do usuário, Texto, Aplicativo, chat ou mensagem de texto&#10;&#10;Descrição gerada automaticamente">
            <a:extLst>
              <a:ext uri="{FF2B5EF4-FFF2-40B4-BE49-F238E27FC236}">
                <a16:creationId xmlns:a16="http://schemas.microsoft.com/office/drawing/2014/main" id="{9D6BA5EB-1823-451A-8CB3-3D03693C091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16" t="5620" r="11322" b="9418"/>
          <a:stretch/>
        </p:blipFill>
        <p:spPr>
          <a:xfrm>
            <a:off x="3133909" y="2083018"/>
            <a:ext cx="1568770" cy="294493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702333" y="4947634"/>
            <a:ext cx="28243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Arial"/>
                <a:cs typeface="Arial"/>
              </a:rPr>
              <a:t>Opção de filtro de exame: filtro por tipo de exame, por período, por médico </a:t>
            </a:r>
          </a:p>
        </p:txBody>
      </p:sp>
      <p:pic>
        <p:nvPicPr>
          <p:cNvPr id="16" name="Imagem 4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3D8302D4-1D84-4A1B-A41E-94F436CE124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36" t="6164" r="12164" b="9254"/>
          <a:stretch/>
        </p:blipFill>
        <p:spPr>
          <a:xfrm>
            <a:off x="6009525" y="2325864"/>
            <a:ext cx="1627313" cy="3054858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7636838" y="2609215"/>
            <a:ext cx="141109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latin typeface="Arial"/>
                <a:cs typeface="Arial"/>
              </a:rPr>
              <a:t>Filtros</a:t>
            </a:r>
            <a:r>
              <a:rPr lang="pt-BR" dirty="0">
                <a:latin typeface="Arial"/>
                <a:cs typeface="Arial"/>
              </a:rPr>
              <a:t>: por período/ médico/ especialidade </a:t>
            </a:r>
          </a:p>
        </p:txBody>
      </p:sp>
      <p:sp>
        <p:nvSpPr>
          <p:cNvPr id="7" name="Rectangle 6"/>
          <p:cNvSpPr/>
          <p:nvPr/>
        </p:nvSpPr>
        <p:spPr>
          <a:xfrm>
            <a:off x="6129161" y="5470889"/>
            <a:ext cx="276124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>
                <a:latin typeface="Arial"/>
                <a:cs typeface="Arial"/>
              </a:rPr>
              <a:t>Segmentos diferentes criados para consultas agendadas e consultas concluídas </a:t>
            </a:r>
          </a:p>
        </p:txBody>
      </p:sp>
    </p:spTree>
    <p:extLst>
      <p:ext uri="{BB962C8B-B14F-4D97-AF65-F5344CB8AC3E}">
        <p14:creationId xmlns:p14="http://schemas.microsoft.com/office/powerpoint/2010/main" val="12913983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200" b="1" dirty="0"/>
              <a:t>TELAS: </a:t>
            </a:r>
            <a:r>
              <a:rPr lang="pt-BR" sz="2800" b="1" dirty="0"/>
              <a:t>vacinas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328179" y="5416905"/>
            <a:ext cx="22624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Arial"/>
                <a:cs typeface="Arial"/>
              </a:rPr>
              <a:t>Tela criada Calendário e Cartão de Vacinação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760" y="5270800"/>
            <a:ext cx="2870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Arial"/>
                <a:cs typeface="Arial"/>
              </a:rPr>
              <a:t>Funcionalidade de cartão de vacina, e exibição de alertas como campanhas de vacinação entre outras coisas</a:t>
            </a:r>
          </a:p>
        </p:txBody>
      </p:sp>
      <p:sp>
        <p:nvSpPr>
          <p:cNvPr id="7" name="Rectangle 6"/>
          <p:cNvSpPr/>
          <p:nvPr/>
        </p:nvSpPr>
        <p:spPr>
          <a:xfrm>
            <a:off x="5997206" y="5270800"/>
            <a:ext cx="301483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>
                <a:latin typeface="Arial"/>
                <a:cs typeface="Arial"/>
              </a:rPr>
              <a:t>Informações da vacina mostrando quantas doses doses foram tomadas, quando e quais ainda faltam tomar</a:t>
            </a:r>
          </a:p>
        </p:txBody>
      </p:sp>
      <p:pic>
        <p:nvPicPr>
          <p:cNvPr id="18" name="Imagem 5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9D60E500-43D1-432F-90DD-3E3526A7FBD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35" t="6836" r="10916" b="8903"/>
          <a:stretch/>
        </p:blipFill>
        <p:spPr>
          <a:xfrm>
            <a:off x="261185" y="1754817"/>
            <a:ext cx="2163469" cy="3515983"/>
          </a:xfrm>
          <a:prstGeom prst="rect">
            <a:avLst/>
          </a:prstGeom>
        </p:spPr>
      </p:pic>
      <p:pic>
        <p:nvPicPr>
          <p:cNvPr id="19" name="Imagem 7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B060B000-584D-4BDB-B6CE-6808D68989C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11" t="1139" r="12079" b="13235"/>
          <a:stretch/>
        </p:blipFill>
        <p:spPr>
          <a:xfrm>
            <a:off x="3328179" y="1754817"/>
            <a:ext cx="2114924" cy="3499836"/>
          </a:xfrm>
          <a:prstGeom prst="rect">
            <a:avLst/>
          </a:prstGeom>
        </p:spPr>
      </p:pic>
      <p:pic>
        <p:nvPicPr>
          <p:cNvPr id="20" name="Imagem 3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7E99962C-42C6-4F9A-B45C-FA70E252EB9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54" t="5679" r="13433" b="9358"/>
          <a:stretch/>
        </p:blipFill>
        <p:spPr>
          <a:xfrm>
            <a:off x="6623989" y="1754817"/>
            <a:ext cx="1903538" cy="3499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59064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pothecary">
  <a:themeElements>
    <a:clrScheme name="Apothecary">
      <a:dk1>
        <a:sysClr val="windowText" lastClr="000000"/>
      </a:dk1>
      <a:lt1>
        <a:sysClr val="window" lastClr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Apothecary">
      <a:majorFont>
        <a:latin typeface="Book Antiqua"/>
        <a:ea typeface=""/>
        <a:cs typeface=""/>
        <a:font script="Jpan" typeface="ＭＳ Ｐ明朝"/>
        <a:font script="Hang" typeface="HY견명조"/>
        <a:font script="Hans" typeface="宋体"/>
        <a:font script="Hant" typeface="新細明體"/>
        <a:font script="Arab" typeface="Times New Roman"/>
        <a:font script="Hebr" typeface="David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견명조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Apothecary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100000"/>
              </a:schemeClr>
            </a:gs>
            <a:gs pos="68000">
              <a:schemeClr val="phClr">
                <a:tint val="77000"/>
                <a:satMod val="100000"/>
              </a:schemeClr>
            </a:gs>
            <a:gs pos="81000">
              <a:schemeClr val="phClr">
                <a:tint val="79000"/>
                <a:satMod val="100000"/>
              </a:schemeClr>
            </a:gs>
            <a:gs pos="86000">
              <a:schemeClr val="phClr">
                <a:tint val="73000"/>
                <a:satMod val="100000"/>
              </a:schemeClr>
            </a:gs>
            <a:gs pos="100000">
              <a:schemeClr val="phClr">
                <a:tint val="35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73000"/>
                <a:shade val="100000"/>
                <a:satMod val="150000"/>
              </a:schemeClr>
            </a:gs>
            <a:gs pos="25000">
              <a:schemeClr val="phClr">
                <a:tint val="96000"/>
                <a:shade val="80000"/>
                <a:satMod val="105000"/>
              </a:schemeClr>
            </a:gs>
            <a:gs pos="38000">
              <a:schemeClr val="phClr">
                <a:tint val="96000"/>
                <a:shade val="59000"/>
                <a:satMod val="120000"/>
              </a:schemeClr>
            </a:gs>
            <a:gs pos="55000">
              <a:schemeClr val="phClr">
                <a:tint val="100000"/>
                <a:shade val="57000"/>
                <a:satMod val="120000"/>
              </a:schemeClr>
            </a:gs>
            <a:gs pos="80000">
              <a:schemeClr val="phClr">
                <a:tint val="100000"/>
                <a:shade val="56000"/>
                <a:satMod val="145000"/>
              </a:schemeClr>
            </a:gs>
            <a:gs pos="88000">
              <a:schemeClr val="phClr">
                <a:tint val="100000"/>
                <a:shade val="63000"/>
                <a:satMod val="160000"/>
              </a:schemeClr>
            </a:gs>
            <a:gs pos="100000">
              <a:schemeClr val="phClr">
                <a:tint val="99000"/>
                <a:shade val="100000"/>
                <a:satMod val="155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glow" dir="tl">
              <a:rot lat="0" lon="0" rev="1800000"/>
            </a:lightRig>
          </a:scene3d>
          <a:sp3d contourW="10160" prstMaterial="dkEdge">
            <a:bevelT w="0" h="0" prst="angle"/>
            <a:contourClr>
              <a:schemeClr val="phClr">
                <a:shade val="30000"/>
                <a:satMod val="150000"/>
              </a:schemeClr>
            </a:contourClr>
          </a:sp3d>
        </a:effectStyle>
        <a:effectStyle>
          <a:effectLst>
            <a:glow rad="50800">
              <a:schemeClr val="phClr">
                <a:tint val="68000"/>
                <a:shade val="93000"/>
                <a:alpha val="37000"/>
                <a:satMod val="250000"/>
              </a:schemeClr>
            </a:glow>
          </a:effectLst>
          <a:scene3d>
            <a:camera prst="orthographicFront">
              <a:rot lat="0" lon="0" rev="0"/>
            </a:camera>
            <a:lightRig rig="glow" dir="t">
              <a:rot lat="0" lon="0" rev="1800000"/>
            </a:lightRig>
          </a:scene3d>
          <a:sp3d contourW="10160" prstMaterial="dkEdge">
            <a:bevelT w="20320" h="19050" prst="angle"/>
            <a:contourClr>
              <a:schemeClr val="phClr">
                <a:shade val="3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3000"/>
            <a:satMod val="14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atMod val="170000"/>
              </a:schemeClr>
              <a:schemeClr val="phClr">
                <a:shade val="70000"/>
                <a:satMod val="13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Apothecary.thmx</Template>
  <TotalTime>57</TotalTime>
  <Words>290</Words>
  <Application>Microsoft Office PowerPoint</Application>
  <PresentationFormat>Apresentação na tela (4:3)</PresentationFormat>
  <Paragraphs>44</Paragraphs>
  <Slides>8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8</vt:i4>
      </vt:variant>
    </vt:vector>
  </HeadingPairs>
  <TitlesOfParts>
    <vt:vector size="12" baseType="lpstr">
      <vt:lpstr>Arial</vt:lpstr>
      <vt:lpstr>Book Antiqua</vt:lpstr>
      <vt:lpstr>Century Gothic</vt:lpstr>
      <vt:lpstr>Apothecary</vt:lpstr>
      <vt:lpstr>SAÚDE FÁCIL</vt:lpstr>
      <vt:lpstr>SAÚDE FÁCIL</vt:lpstr>
      <vt:lpstr>VALIADAÇÃO DA DOR </vt:lpstr>
      <vt:lpstr>PROPOSTA DE VALOR</vt:lpstr>
      <vt:lpstr>TELAS</vt:lpstr>
      <vt:lpstr>TELAS</vt:lpstr>
      <vt:lpstr>TELAS</vt:lpstr>
      <vt:lpstr>TELAS: vacinas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SAÚDE FÁCIL</dc:title>
  <dc:creator>Roberto Almeida</dc:creator>
  <cp:lastModifiedBy>Amailson Vicente Ramos de Sousa</cp:lastModifiedBy>
  <cp:revision>7</cp:revision>
  <dcterms:created xsi:type="dcterms:W3CDTF">2021-03-10T18:06:49Z</dcterms:created>
  <dcterms:modified xsi:type="dcterms:W3CDTF">2021-03-19T23:10:59Z</dcterms:modified>
</cp:coreProperties>
</file>